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2" r:id="rId4"/>
    <p:sldId id="271" r:id="rId5"/>
    <p:sldId id="274" r:id="rId6"/>
    <p:sldId id="292" r:id="rId7"/>
    <p:sldId id="297" r:id="rId8"/>
    <p:sldId id="296" r:id="rId9"/>
    <p:sldId id="275" r:id="rId10"/>
    <p:sldId id="293" r:id="rId11"/>
    <p:sldId id="294" r:id="rId12"/>
    <p:sldId id="295" r:id="rId13"/>
    <p:sldId id="300" r:id="rId14"/>
    <p:sldId id="301" r:id="rId15"/>
    <p:sldId id="281" r:id="rId16"/>
    <p:sldId id="298" r:id="rId17"/>
    <p:sldId id="299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y Pegram" initials="GP" lastIdx="2" clrIdx="0">
    <p:extLst>
      <p:ext uri="{19B8F6BF-5375-455C-9EA6-DF929625EA0E}">
        <p15:presenceInfo xmlns:p15="http://schemas.microsoft.com/office/powerpoint/2012/main" userId="S-1-5-21-403200428-4282272046-1498926054-11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54B"/>
    <a:srgbClr val="CC6600"/>
    <a:srgbClr val="77B42E"/>
    <a:srgbClr val="006600"/>
    <a:srgbClr val="356C1A"/>
    <a:srgbClr val="8EC171"/>
    <a:srgbClr val="33CC33"/>
    <a:srgbClr val="000000"/>
    <a:srgbClr val="598622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>
      <p:cViewPr varScale="1">
        <p:scale>
          <a:sx n="73" d="100"/>
          <a:sy n="73" d="100"/>
        </p:scale>
        <p:origin x="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7DEFC-D536-4ED5-A7BE-A31B4A0009A7}" type="datetimeFigureOut">
              <a:rPr lang="en-ZA" smtClean="0"/>
              <a:t>2015-11-05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0A3C-0E73-40F2-B9E3-0A843E705A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773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4A7DC-E696-409A-A04A-03B2AFE31E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4A7DC-E696-409A-A04A-03B2AFE31E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2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4A7DC-E696-409A-A04A-03B2AFE31E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3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AB26-D237-4F00-9C85-3E5B9F1F831D}" type="datetimeFigureOut">
              <a:rPr lang="en-ZA" smtClean="0"/>
              <a:t>2015-11-05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E74-2BD1-4325-AA1F-DA7120AC57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887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AB26-D237-4F00-9C85-3E5B9F1F831D}" type="datetimeFigureOut">
              <a:rPr lang="en-ZA" smtClean="0"/>
              <a:t>2015-11-05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E74-2BD1-4325-AA1F-DA7120AC57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330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AB26-D237-4F00-9C85-3E5B9F1F831D}" type="datetimeFigureOut">
              <a:rPr lang="en-ZA" smtClean="0"/>
              <a:t>2015-11-05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E74-2BD1-4325-AA1F-DA7120AC57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978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AB26-D237-4F00-9C85-3E5B9F1F831D}" type="datetimeFigureOut">
              <a:rPr lang="en-ZA" smtClean="0"/>
              <a:t>2015-11-05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E74-2BD1-4325-AA1F-DA7120AC57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022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AB26-D237-4F00-9C85-3E5B9F1F831D}" type="datetimeFigureOut">
              <a:rPr lang="en-ZA" smtClean="0"/>
              <a:t>2015-11-05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E74-2BD1-4325-AA1F-DA7120AC57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151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AB26-D237-4F00-9C85-3E5B9F1F831D}" type="datetimeFigureOut">
              <a:rPr lang="en-ZA" smtClean="0"/>
              <a:t>2015-11-05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E74-2BD1-4325-AA1F-DA7120AC57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845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AB26-D237-4F00-9C85-3E5B9F1F831D}" type="datetimeFigureOut">
              <a:rPr lang="en-ZA" smtClean="0"/>
              <a:t>2015-11-05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E74-2BD1-4325-AA1F-DA7120AC57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172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AB26-D237-4F00-9C85-3E5B9F1F831D}" type="datetimeFigureOut">
              <a:rPr lang="en-ZA" smtClean="0"/>
              <a:t>2015-11-05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E74-2BD1-4325-AA1F-DA7120AC57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100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AB26-D237-4F00-9C85-3E5B9F1F831D}" type="datetimeFigureOut">
              <a:rPr lang="en-ZA" smtClean="0"/>
              <a:t>2015-11-05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E74-2BD1-4325-AA1F-DA7120AC57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213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AB26-D237-4F00-9C85-3E5B9F1F831D}" type="datetimeFigureOut">
              <a:rPr lang="en-ZA" smtClean="0"/>
              <a:t>2015-11-05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E74-2BD1-4325-AA1F-DA7120AC57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289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9AB26-D237-4F00-9C85-3E5B9F1F831D}" type="datetimeFigureOut">
              <a:rPr lang="en-ZA" smtClean="0"/>
              <a:t>2015-11-05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8E74-2BD1-4325-AA1F-DA7120AC57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643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9AB26-D237-4F00-9C85-3E5B9F1F831D}" type="datetimeFigureOut">
              <a:rPr lang="en-ZA" smtClean="0"/>
              <a:t>2015-11-05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98E74-2BD1-4325-AA1F-DA7120AC579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490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3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7.jpeg"/><Relationship Id="rId5" Type="http://schemas.openxmlformats.org/officeDocument/2006/relationships/image" Target="../media/image16.jpeg"/><Relationship Id="rId15" Type="http://schemas.openxmlformats.org/officeDocument/2006/relationships/image" Target="../media/image25.jpeg"/><Relationship Id="rId10" Type="http://schemas.openxmlformats.org/officeDocument/2006/relationships/image" Target="../media/image21.jpeg"/><Relationship Id="rId19" Type="http://schemas.openxmlformats.org/officeDocument/2006/relationships/image" Target="../media/image29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5304" y="4812682"/>
            <a:ext cx="5610860" cy="1872208"/>
          </a:xfrm>
          <a:prstGeom prst="rect">
            <a:avLst/>
          </a:prstGeom>
          <a:solidFill>
            <a:srgbClr val="77B42E"/>
          </a:solidFill>
          <a:ln>
            <a:solidFill>
              <a:srgbClr val="77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ZA" sz="3200" dirty="0" smtClean="0"/>
              <a:t>River Basin Management in Southern Africa</a:t>
            </a:r>
          </a:p>
          <a:p>
            <a:pPr algn="r"/>
            <a:r>
              <a:rPr lang="en-ZA" sz="2400" dirty="0" smtClean="0"/>
              <a:t>Barbara Schreiner</a:t>
            </a:r>
            <a:endParaRPr lang="en-Z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44990"/>
            <a:ext cx="2428461" cy="895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27" y="2708920"/>
            <a:ext cx="2805016" cy="21037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25397" y="2708299"/>
            <a:ext cx="2805844" cy="2104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97" y="577175"/>
            <a:ext cx="2805844" cy="21043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04" y="584973"/>
            <a:ext cx="2789939" cy="209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2" name="Picture 2" descr="Flow chart for building the IWRM Plan (Click to enlarg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0" y="274638"/>
            <a:ext cx="8030335" cy="64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7B42E"/>
          </a:solidFill>
        </p:spPr>
        <p:txBody>
          <a:bodyPr/>
          <a:lstStyle/>
          <a:p>
            <a:r>
              <a:rPr lang="en-ZA" dirty="0" smtClean="0"/>
              <a:t>Basin Vision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IWRM </a:t>
            </a:r>
            <a:r>
              <a:rPr lang="en-ZA" dirty="0"/>
              <a:t>Plan </a:t>
            </a:r>
            <a:r>
              <a:rPr lang="en-ZA" dirty="0" smtClean="0"/>
              <a:t>been </a:t>
            </a:r>
            <a:r>
              <a:rPr lang="en-ZA" dirty="0"/>
              <a:t>on ORASECOM’s agenda for many </a:t>
            </a:r>
            <a:r>
              <a:rPr lang="en-ZA" dirty="0" smtClean="0"/>
              <a:t>years</a:t>
            </a:r>
          </a:p>
          <a:p>
            <a:r>
              <a:rPr lang="en-ZA" dirty="0" smtClean="0"/>
              <a:t>But vision </a:t>
            </a:r>
            <a:r>
              <a:rPr lang="en-ZA" dirty="0"/>
              <a:t>of IWRM for the basin </a:t>
            </a:r>
            <a:r>
              <a:rPr lang="en-ZA" dirty="0" smtClean="0"/>
              <a:t>has remained absent</a:t>
            </a:r>
          </a:p>
          <a:p>
            <a:pPr lvl="1"/>
            <a:r>
              <a:rPr lang="en-ZA" dirty="0" smtClean="0"/>
              <a:t>necessary </a:t>
            </a:r>
            <a:r>
              <a:rPr lang="en-ZA" dirty="0"/>
              <a:t>to provide direction for </a:t>
            </a:r>
            <a:r>
              <a:rPr lang="en-ZA" dirty="0" smtClean="0"/>
              <a:t>IWRM Plan</a:t>
            </a:r>
          </a:p>
          <a:p>
            <a:pPr lvl="1"/>
            <a:r>
              <a:rPr lang="en-ZA" dirty="0" smtClean="0"/>
              <a:t>visioning </a:t>
            </a:r>
            <a:r>
              <a:rPr lang="en-ZA" dirty="0"/>
              <a:t>exercise </a:t>
            </a:r>
            <a:r>
              <a:rPr lang="en-ZA" dirty="0" smtClean="0"/>
              <a:t>carried out in </a:t>
            </a:r>
            <a:r>
              <a:rPr lang="en-ZA" dirty="0"/>
              <a:t>October </a:t>
            </a:r>
            <a:r>
              <a:rPr lang="en-ZA" dirty="0" smtClean="0"/>
              <a:t>2013:</a:t>
            </a:r>
          </a:p>
        </p:txBody>
      </p:sp>
    </p:spTree>
    <p:extLst>
      <p:ext uri="{BB962C8B-B14F-4D97-AF65-F5344CB8AC3E}">
        <p14:creationId xmlns:p14="http://schemas.microsoft.com/office/powerpoint/2010/main" val="36861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7B42E"/>
          </a:solidFill>
        </p:spPr>
        <p:txBody>
          <a:bodyPr/>
          <a:lstStyle/>
          <a:p>
            <a:r>
              <a:rPr lang="en-ZA" dirty="0" smtClean="0"/>
              <a:t>Basin Vision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7500" lnSpcReduction="20000"/>
          </a:bodyPr>
          <a:lstStyle/>
          <a:p>
            <a:pPr marL="457200" lvl="1" indent="0" algn="ctr">
              <a:buNone/>
            </a:pPr>
            <a:r>
              <a:rPr lang="en-ZA" sz="4200" b="1" dirty="0" smtClean="0"/>
              <a:t>A </a:t>
            </a:r>
            <a:r>
              <a:rPr lang="en-ZA" sz="4200" b="1" dirty="0"/>
              <a:t>well-managed water secure basin with prosperous inhabitants living in harmony in a healthy </a:t>
            </a:r>
            <a:r>
              <a:rPr lang="en-ZA" sz="4200" b="1" dirty="0" smtClean="0"/>
              <a:t>environment</a:t>
            </a:r>
          </a:p>
          <a:p>
            <a:pPr fontAlgn="base"/>
            <a:endParaRPr lang="en-ZA" i="1" dirty="0" smtClean="0"/>
          </a:p>
          <a:p>
            <a:pPr fontAlgn="base"/>
            <a:r>
              <a:rPr lang="en-ZA" i="1" dirty="0" smtClean="0"/>
              <a:t>Central </a:t>
            </a:r>
            <a:r>
              <a:rPr lang="en-ZA" i="1" dirty="0"/>
              <a:t>objectives:</a:t>
            </a:r>
            <a:endParaRPr lang="en-ZA" dirty="0"/>
          </a:p>
          <a:p>
            <a:pPr fontAlgn="base"/>
            <a:r>
              <a:rPr lang="en-ZA" dirty="0"/>
              <a:t>Ensure </a:t>
            </a:r>
            <a:r>
              <a:rPr lang="en-ZA" dirty="0" smtClean="0"/>
              <a:t>optimised </a:t>
            </a:r>
            <a:r>
              <a:rPr lang="en-ZA" dirty="0"/>
              <a:t>sustainable management of </a:t>
            </a:r>
            <a:r>
              <a:rPr lang="en-ZA" dirty="0" smtClean="0"/>
              <a:t>basins’ </a:t>
            </a:r>
            <a:r>
              <a:rPr lang="en-ZA" dirty="0"/>
              <a:t>water resources</a:t>
            </a:r>
          </a:p>
          <a:p>
            <a:pPr fontAlgn="base"/>
            <a:r>
              <a:rPr lang="en-ZA" dirty="0"/>
              <a:t>Support socio-economic </a:t>
            </a:r>
            <a:r>
              <a:rPr lang="en-ZA" dirty="0" err="1"/>
              <a:t>upliftment</a:t>
            </a:r>
            <a:r>
              <a:rPr lang="en-ZA" dirty="0"/>
              <a:t> and eradication of poverty in </a:t>
            </a:r>
            <a:r>
              <a:rPr lang="en-ZA" dirty="0" smtClean="0"/>
              <a:t>basin</a:t>
            </a:r>
            <a:endParaRPr lang="en-ZA" dirty="0"/>
          </a:p>
          <a:p>
            <a:pPr fontAlgn="base"/>
            <a:r>
              <a:rPr lang="en-ZA" dirty="0"/>
              <a:t>Ensure </a:t>
            </a:r>
            <a:r>
              <a:rPr lang="en-ZA" dirty="0" smtClean="0"/>
              <a:t>adverse </a:t>
            </a:r>
            <a:r>
              <a:rPr lang="en-ZA" dirty="0"/>
              <a:t>effects of catchment degradation are reduced and </a:t>
            </a:r>
            <a:r>
              <a:rPr lang="en-ZA" dirty="0" smtClean="0"/>
              <a:t>sustainability </a:t>
            </a:r>
            <a:r>
              <a:rPr lang="en-ZA" dirty="0"/>
              <a:t>of resource use is improved</a:t>
            </a:r>
          </a:p>
          <a:p>
            <a:pPr fontAlgn="base"/>
            <a:r>
              <a:rPr lang="en-ZA" dirty="0"/>
              <a:t>Maximise security from water-related disasters (especially flood and drought)</a:t>
            </a:r>
          </a:p>
          <a:p>
            <a:pPr fontAlgn="base"/>
            <a:endParaRPr lang="en-ZA" i="1" dirty="0" smtClean="0"/>
          </a:p>
          <a:p>
            <a:pPr fontAlgn="base"/>
            <a:r>
              <a:rPr lang="en-ZA" i="1" dirty="0" smtClean="0"/>
              <a:t>Enabling </a:t>
            </a:r>
            <a:r>
              <a:rPr lang="en-ZA" i="1" dirty="0"/>
              <a:t>strategic objectives</a:t>
            </a:r>
            <a:r>
              <a:rPr lang="en-ZA" i="1" dirty="0" smtClean="0"/>
              <a:t>: (</a:t>
            </a:r>
            <a:r>
              <a:rPr lang="en-ZA" dirty="0" smtClean="0"/>
              <a:t>to </a:t>
            </a:r>
            <a:r>
              <a:rPr lang="en-ZA" dirty="0"/>
              <a:t>support </a:t>
            </a:r>
            <a:r>
              <a:rPr lang="en-ZA" dirty="0" smtClean="0"/>
              <a:t>realisation </a:t>
            </a:r>
            <a:r>
              <a:rPr lang="en-ZA" dirty="0"/>
              <a:t>of central </a:t>
            </a:r>
            <a:r>
              <a:rPr lang="en-ZA" dirty="0" smtClean="0"/>
              <a:t>objectives):</a:t>
            </a:r>
            <a:endParaRPr lang="en-ZA" dirty="0"/>
          </a:p>
          <a:p>
            <a:pPr fontAlgn="base"/>
            <a:r>
              <a:rPr lang="en-ZA" dirty="0"/>
              <a:t>Put </a:t>
            </a:r>
            <a:r>
              <a:rPr lang="en-ZA" dirty="0" smtClean="0"/>
              <a:t>adequate </a:t>
            </a:r>
            <a:r>
              <a:rPr lang="en-ZA" dirty="0"/>
              <a:t>knowledge base in place,</a:t>
            </a:r>
          </a:p>
          <a:p>
            <a:pPr fontAlgn="base"/>
            <a:r>
              <a:rPr lang="en-ZA" dirty="0"/>
              <a:t>Build sufficient capacity and institutional strength,</a:t>
            </a:r>
          </a:p>
          <a:p>
            <a:pPr fontAlgn="base"/>
            <a:r>
              <a:rPr lang="en-ZA" dirty="0"/>
              <a:t>Promote high level of stakeholder engagement</a:t>
            </a:r>
          </a:p>
          <a:p>
            <a:pPr fontAlgn="base"/>
            <a:r>
              <a:rPr lang="en-ZA" dirty="0"/>
              <a:t>Ensure appropriate financing mechanisms are in place,</a:t>
            </a:r>
          </a:p>
          <a:p>
            <a:pPr fontAlgn="base"/>
            <a:r>
              <a:rPr lang="en-ZA" dirty="0"/>
              <a:t>Promote adaptive management and effective monitoring and evaluation systems.</a:t>
            </a:r>
          </a:p>
          <a:p>
            <a:pPr fontAlgn="base"/>
            <a:endParaRPr lang="en-ZA" i="1" dirty="0" smtClean="0"/>
          </a:p>
          <a:p>
            <a:pPr fontAlgn="base"/>
            <a:r>
              <a:rPr lang="en-ZA" i="1" dirty="0" smtClean="0"/>
              <a:t>Cross-cutting </a:t>
            </a:r>
            <a:r>
              <a:rPr lang="en-ZA" i="1" dirty="0"/>
              <a:t>strategic objectives:</a:t>
            </a:r>
            <a:endParaRPr lang="en-ZA" dirty="0"/>
          </a:p>
          <a:p>
            <a:pPr fontAlgn="base"/>
            <a:r>
              <a:rPr lang="en-ZA" dirty="0"/>
              <a:t>Promote </a:t>
            </a:r>
            <a:r>
              <a:rPr lang="en-ZA" dirty="0" smtClean="0"/>
              <a:t>main-streaming </a:t>
            </a:r>
            <a:r>
              <a:rPr lang="en-ZA" dirty="0"/>
              <a:t>of adaptation to </a:t>
            </a:r>
            <a:r>
              <a:rPr lang="en-ZA" dirty="0" smtClean="0"/>
              <a:t>climate </a:t>
            </a:r>
            <a:r>
              <a:rPr lang="en-ZA" dirty="0"/>
              <a:t>change into planned actions</a:t>
            </a:r>
          </a:p>
          <a:p>
            <a:pPr fontAlgn="base"/>
            <a:r>
              <a:rPr lang="en-ZA" dirty="0"/>
              <a:t>Ensure </a:t>
            </a:r>
            <a:r>
              <a:rPr lang="en-ZA" dirty="0" smtClean="0"/>
              <a:t>main-streaming </a:t>
            </a:r>
            <a:r>
              <a:rPr lang="en-ZA" dirty="0"/>
              <a:t>of gender considerations into planned actions</a:t>
            </a:r>
          </a:p>
          <a:p>
            <a:pPr marL="457200" lvl="1" indent="0" algn="ctr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99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BB54B"/>
          </a:solidFill>
        </p:spPr>
        <p:txBody>
          <a:bodyPr/>
          <a:lstStyle/>
          <a:p>
            <a:r>
              <a:rPr lang="en-ZA" dirty="0" smtClean="0"/>
              <a:t>Some theory.. Some lessons..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452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4BB54B"/>
          </a:solidFill>
        </p:spPr>
        <p:txBody>
          <a:bodyPr/>
          <a:lstStyle/>
          <a:p>
            <a:r>
              <a:rPr lang="en-ZA" dirty="0" smtClean="0"/>
              <a:t>Some lessons…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Building trust between basin states takes time</a:t>
            </a:r>
          </a:p>
          <a:p>
            <a:r>
              <a:rPr lang="en-ZA" dirty="0" smtClean="0"/>
              <a:t>Reliable and shared information is a critical part of building trust</a:t>
            </a:r>
          </a:p>
          <a:p>
            <a:r>
              <a:rPr lang="en-ZA" dirty="0" smtClean="0"/>
              <a:t>Learn by doing </a:t>
            </a:r>
          </a:p>
          <a:p>
            <a:r>
              <a:rPr lang="en-ZA" dirty="0" smtClean="0"/>
              <a:t>Match plan to available resources and to  context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08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827584" y="1340768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7584" y="5661248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798490" y="2897746"/>
            <a:ext cx="7456868" cy="2767046"/>
          </a:xfrm>
          <a:custGeom>
            <a:avLst/>
            <a:gdLst>
              <a:gd name="connsiteX0" fmla="*/ 51516 w 7456868"/>
              <a:gd name="connsiteY0" fmla="*/ 2756079 h 2767046"/>
              <a:gd name="connsiteX1" fmla="*/ 0 w 7456868"/>
              <a:gd name="connsiteY1" fmla="*/ 2756079 h 2767046"/>
              <a:gd name="connsiteX2" fmla="*/ 1738648 w 7456868"/>
              <a:gd name="connsiteY2" fmla="*/ 2730322 h 2767046"/>
              <a:gd name="connsiteX3" fmla="*/ 3606085 w 7456868"/>
              <a:gd name="connsiteY3" fmla="*/ 2356834 h 2767046"/>
              <a:gd name="connsiteX4" fmla="*/ 5215944 w 7456868"/>
              <a:gd name="connsiteY4" fmla="*/ 1815922 h 2767046"/>
              <a:gd name="connsiteX5" fmla="*/ 6387921 w 7456868"/>
              <a:gd name="connsiteY5" fmla="*/ 1133341 h 2767046"/>
              <a:gd name="connsiteX6" fmla="*/ 7456868 w 7456868"/>
              <a:gd name="connsiteY6" fmla="*/ 0 h 276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6868" h="2767046">
                <a:moveTo>
                  <a:pt x="51516" y="2756079"/>
                </a:moveTo>
                <a:lnTo>
                  <a:pt x="0" y="2756079"/>
                </a:lnTo>
                <a:cubicBezTo>
                  <a:pt x="281189" y="2751786"/>
                  <a:pt x="1137634" y="2796863"/>
                  <a:pt x="1738648" y="2730322"/>
                </a:cubicBezTo>
                <a:cubicBezTo>
                  <a:pt x="2339662" y="2663781"/>
                  <a:pt x="3026536" y="2509234"/>
                  <a:pt x="3606085" y="2356834"/>
                </a:cubicBezTo>
                <a:cubicBezTo>
                  <a:pt x="4185634" y="2204434"/>
                  <a:pt x="4752305" y="2019837"/>
                  <a:pt x="5215944" y="1815922"/>
                </a:cubicBezTo>
                <a:cubicBezTo>
                  <a:pt x="5679583" y="1612007"/>
                  <a:pt x="6014434" y="1435995"/>
                  <a:pt x="6387921" y="1133341"/>
                </a:cubicBezTo>
                <a:cubicBezTo>
                  <a:pt x="6761408" y="830687"/>
                  <a:pt x="7109138" y="415343"/>
                  <a:pt x="7456868" y="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extBox 15"/>
          <p:cNvSpPr txBox="1"/>
          <p:nvPr/>
        </p:nvSpPr>
        <p:spPr>
          <a:xfrm>
            <a:off x="798490" y="5765139"/>
            <a:ext cx="2045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Public infrastructure financing</a:t>
            </a:r>
            <a:endParaRPr lang="en-ZA" dirty="0"/>
          </a:p>
        </p:txBody>
      </p:sp>
      <p:sp>
        <p:nvSpPr>
          <p:cNvPr id="17" name="TextBox 16"/>
          <p:cNvSpPr txBox="1"/>
          <p:nvPr/>
        </p:nvSpPr>
        <p:spPr>
          <a:xfrm>
            <a:off x="6300192" y="5765139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Mixed management financing</a:t>
            </a:r>
            <a:endParaRPr lang="en-ZA" dirty="0"/>
          </a:p>
        </p:txBody>
      </p:sp>
      <p:sp>
        <p:nvSpPr>
          <p:cNvPr id="18" name="Right Arrow 17"/>
          <p:cNvSpPr/>
          <p:nvPr/>
        </p:nvSpPr>
        <p:spPr>
          <a:xfrm>
            <a:off x="3203848" y="5982193"/>
            <a:ext cx="2736304" cy="52238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Increasing complexity</a:t>
            </a:r>
            <a:endParaRPr lang="en-ZA" dirty="0"/>
          </a:p>
        </p:txBody>
      </p:sp>
      <p:sp>
        <p:nvSpPr>
          <p:cNvPr id="25" name="TextBox 24"/>
          <p:cNvSpPr txBox="1"/>
          <p:nvPr/>
        </p:nvSpPr>
        <p:spPr>
          <a:xfrm>
            <a:off x="780766" y="442075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002060"/>
                </a:solidFill>
              </a:rPr>
              <a:t>Water Availability </a:t>
            </a:r>
            <a:endParaRPr lang="en-ZA" sz="1600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1438" y="3835981"/>
            <a:ext cx="200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CC6600"/>
                </a:solidFill>
              </a:rPr>
              <a:t>Water Management Investment</a:t>
            </a:r>
            <a:endParaRPr lang="en-ZA" sz="1600" dirty="0">
              <a:solidFill>
                <a:srgbClr val="CC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3639" y="195240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4BB54B"/>
                </a:solidFill>
              </a:rPr>
              <a:t>Water Use</a:t>
            </a:r>
            <a:endParaRPr lang="en-ZA" sz="1600" dirty="0">
              <a:solidFill>
                <a:srgbClr val="4BB54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45559" y="3207759"/>
            <a:ext cx="1378870" cy="586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solidFill>
                  <a:srgbClr val="FF0000"/>
                </a:solidFill>
              </a:rPr>
              <a:t>Infrastructure Investment </a:t>
            </a:r>
            <a:endParaRPr lang="en-ZA" sz="1600" dirty="0">
              <a:solidFill>
                <a:srgbClr val="FF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824248" y="2401858"/>
            <a:ext cx="7353837" cy="2509063"/>
          </a:xfrm>
          <a:custGeom>
            <a:avLst/>
            <a:gdLst>
              <a:gd name="connsiteX0" fmla="*/ 0 w 7353837"/>
              <a:gd name="connsiteY0" fmla="*/ 2389083 h 2509063"/>
              <a:gd name="connsiteX1" fmla="*/ 1622738 w 7353837"/>
              <a:gd name="connsiteY1" fmla="*/ 2286052 h 2509063"/>
              <a:gd name="connsiteX2" fmla="*/ 4378817 w 7353837"/>
              <a:gd name="connsiteY2" fmla="*/ 354221 h 2509063"/>
              <a:gd name="connsiteX3" fmla="*/ 7353837 w 7353837"/>
              <a:gd name="connsiteY3" fmla="*/ 6491 h 250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3837" h="2509063">
                <a:moveTo>
                  <a:pt x="0" y="2389083"/>
                </a:moveTo>
                <a:cubicBezTo>
                  <a:pt x="446467" y="2507139"/>
                  <a:pt x="892935" y="2625196"/>
                  <a:pt x="1622738" y="2286052"/>
                </a:cubicBezTo>
                <a:cubicBezTo>
                  <a:pt x="2352541" y="1946908"/>
                  <a:pt x="3423634" y="734148"/>
                  <a:pt x="4378817" y="354221"/>
                </a:cubicBezTo>
                <a:cubicBezTo>
                  <a:pt x="5334000" y="-25706"/>
                  <a:pt x="6343918" y="-9608"/>
                  <a:pt x="7353837" y="64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Freeform 33"/>
          <p:cNvSpPr/>
          <p:nvPr/>
        </p:nvSpPr>
        <p:spPr>
          <a:xfrm>
            <a:off x="875763" y="3109991"/>
            <a:ext cx="7237927" cy="2376409"/>
          </a:xfrm>
          <a:custGeom>
            <a:avLst/>
            <a:gdLst>
              <a:gd name="connsiteX0" fmla="*/ 0 w 7237927"/>
              <a:gd name="connsiteY0" fmla="*/ 2376409 h 2376409"/>
              <a:gd name="connsiteX1" fmla="*/ 1931831 w 7237927"/>
              <a:gd name="connsiteY1" fmla="*/ 2054437 h 2376409"/>
              <a:gd name="connsiteX2" fmla="*/ 3219719 w 7237927"/>
              <a:gd name="connsiteY2" fmla="*/ 1384736 h 2376409"/>
              <a:gd name="connsiteX3" fmla="*/ 5061398 w 7237927"/>
              <a:gd name="connsiteY3" fmla="*/ 45333 h 2376409"/>
              <a:gd name="connsiteX4" fmla="*/ 7237927 w 7237927"/>
              <a:gd name="connsiteY4" fmla="*/ 444578 h 2376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7927" h="2376409">
                <a:moveTo>
                  <a:pt x="0" y="2376409"/>
                </a:moveTo>
                <a:cubicBezTo>
                  <a:pt x="697605" y="2298062"/>
                  <a:pt x="1395211" y="2219716"/>
                  <a:pt x="1931831" y="2054437"/>
                </a:cubicBezTo>
                <a:cubicBezTo>
                  <a:pt x="2468451" y="1889158"/>
                  <a:pt x="2698125" y="1719587"/>
                  <a:pt x="3219719" y="1384736"/>
                </a:cubicBezTo>
                <a:cubicBezTo>
                  <a:pt x="3741313" y="1049885"/>
                  <a:pt x="4391697" y="202026"/>
                  <a:pt x="5061398" y="45333"/>
                </a:cubicBezTo>
                <a:cubicBezTo>
                  <a:pt x="5731099" y="-111360"/>
                  <a:pt x="6484513" y="166609"/>
                  <a:pt x="7237927" y="44457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5" name="Freeform 34"/>
          <p:cNvSpPr/>
          <p:nvPr/>
        </p:nvSpPr>
        <p:spPr>
          <a:xfrm>
            <a:off x="850006" y="2272908"/>
            <a:ext cx="7315200" cy="3023522"/>
          </a:xfrm>
          <a:custGeom>
            <a:avLst/>
            <a:gdLst>
              <a:gd name="connsiteX0" fmla="*/ 0 w 7315200"/>
              <a:gd name="connsiteY0" fmla="*/ 3020309 h 3023522"/>
              <a:gd name="connsiteX1" fmla="*/ 1262129 w 7315200"/>
              <a:gd name="connsiteY1" fmla="*/ 2878641 h 3023522"/>
              <a:gd name="connsiteX2" fmla="*/ 2910625 w 7315200"/>
              <a:gd name="connsiteY2" fmla="*/ 2080151 h 3023522"/>
              <a:gd name="connsiteX3" fmla="*/ 5228822 w 7315200"/>
              <a:gd name="connsiteY3" fmla="*/ 148320 h 3023522"/>
              <a:gd name="connsiteX4" fmla="*/ 7315200 w 7315200"/>
              <a:gd name="connsiteY4" fmla="*/ 277109 h 302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5200" h="3023522">
                <a:moveTo>
                  <a:pt x="0" y="3020309"/>
                </a:moveTo>
                <a:cubicBezTo>
                  <a:pt x="388512" y="3027821"/>
                  <a:pt x="777025" y="3035334"/>
                  <a:pt x="1262129" y="2878641"/>
                </a:cubicBezTo>
                <a:cubicBezTo>
                  <a:pt x="1747233" y="2721948"/>
                  <a:pt x="2249510" y="2535204"/>
                  <a:pt x="2910625" y="2080151"/>
                </a:cubicBezTo>
                <a:cubicBezTo>
                  <a:pt x="3571740" y="1625098"/>
                  <a:pt x="4494726" y="448827"/>
                  <a:pt x="5228822" y="148320"/>
                </a:cubicBezTo>
                <a:cubicBezTo>
                  <a:pt x="5962918" y="-152187"/>
                  <a:pt x="6639059" y="62461"/>
                  <a:pt x="7315200" y="277109"/>
                </a:cubicBezTo>
              </a:path>
            </a:pathLst>
          </a:custGeom>
          <a:noFill/>
          <a:ln>
            <a:solidFill>
              <a:srgbClr val="4BB5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77B42E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dirty="0" smtClean="0"/>
              <a:t>Evolution of Basin Management and Planning</a:t>
            </a:r>
            <a:endParaRPr lang="en-ZA" sz="3600" dirty="0"/>
          </a:p>
        </p:txBody>
      </p:sp>
      <p:sp>
        <p:nvSpPr>
          <p:cNvPr id="36" name="Oval 35"/>
          <p:cNvSpPr/>
          <p:nvPr/>
        </p:nvSpPr>
        <p:spPr>
          <a:xfrm>
            <a:off x="1187624" y="3784669"/>
            <a:ext cx="2016224" cy="108533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dirty="0" smtClean="0"/>
              <a:t>Infrastructure development</a:t>
            </a:r>
            <a:endParaRPr lang="en-ZA" sz="16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5645559" y="1146208"/>
            <a:ext cx="2995752" cy="4296256"/>
            <a:chOff x="5645559" y="1146208"/>
            <a:chExt cx="2995752" cy="4296256"/>
          </a:xfrm>
        </p:grpSpPr>
        <p:sp>
          <p:nvSpPr>
            <p:cNvPr id="39" name="Oval 38"/>
            <p:cNvSpPr/>
            <p:nvPr/>
          </p:nvSpPr>
          <p:spPr>
            <a:xfrm>
              <a:off x="6625087" y="2492912"/>
              <a:ext cx="2016224" cy="1085337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600" dirty="0" smtClean="0"/>
                <a:t>Infrastructure Refurbishment</a:t>
              </a:r>
              <a:endParaRPr lang="en-ZA" sz="1600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645559" y="4357127"/>
              <a:ext cx="2016224" cy="1085337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600" dirty="0" smtClean="0"/>
                <a:t>Water Quality Management </a:t>
              </a:r>
              <a:endParaRPr lang="en-ZA" sz="1600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431711" y="1146208"/>
              <a:ext cx="2016224" cy="1085337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600" dirty="0" smtClean="0"/>
                <a:t>Demand Management</a:t>
              </a:r>
              <a:endParaRPr lang="en-ZA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790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rgbClr val="4BB54B"/>
          </a:solidFill>
        </p:spPr>
        <p:txBody>
          <a:bodyPr>
            <a:normAutofit/>
          </a:bodyPr>
          <a:lstStyle/>
          <a:p>
            <a:r>
              <a:rPr lang="en-ZA" dirty="0" smtClean="0"/>
              <a:t>10 Rules of Basin Planning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Develop comprehensive understanding of entire system</a:t>
            </a:r>
          </a:p>
          <a:p>
            <a:r>
              <a:rPr lang="en-ZA" dirty="0" smtClean="0"/>
              <a:t>Plan and act even without full knowledge</a:t>
            </a:r>
          </a:p>
          <a:p>
            <a:r>
              <a:rPr lang="en-ZA" dirty="0" smtClean="0"/>
              <a:t>Prioritise issues for current attention and adopt phased approach to achievement of long-term goals</a:t>
            </a:r>
          </a:p>
          <a:p>
            <a:r>
              <a:rPr lang="en-ZA" dirty="0" smtClean="0"/>
              <a:t>Enable adaptation to changing circumstances</a:t>
            </a:r>
          </a:p>
          <a:p>
            <a:r>
              <a:rPr lang="en-ZA" dirty="0" smtClean="0"/>
              <a:t>Accept that basin planning is inherently iterative and chaotic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79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solidFill>
            <a:srgbClr val="4BB54B"/>
          </a:solidFill>
        </p:spPr>
        <p:txBody>
          <a:bodyPr>
            <a:normAutofit/>
          </a:bodyPr>
          <a:lstStyle/>
          <a:p>
            <a:r>
              <a:rPr lang="en-ZA" dirty="0" smtClean="0"/>
              <a:t>10 Rules of Basin Planning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Develop relevant and consistent thematic plans</a:t>
            </a:r>
          </a:p>
          <a:p>
            <a:r>
              <a:rPr lang="en-ZA" dirty="0" smtClean="0"/>
              <a:t>Address issues at the appropriate scale by nesting plans under the basin plan</a:t>
            </a:r>
          </a:p>
          <a:p>
            <a:r>
              <a:rPr lang="en-ZA" dirty="0" smtClean="0"/>
              <a:t>Engage stakeholders with a view to strengthening institutional relationships</a:t>
            </a:r>
          </a:p>
          <a:p>
            <a:r>
              <a:rPr lang="en-ZA" dirty="0" smtClean="0"/>
              <a:t>Focus on implementation throughout</a:t>
            </a:r>
          </a:p>
          <a:p>
            <a:r>
              <a:rPr lang="en-ZA" dirty="0" smtClean="0"/>
              <a:t>Select the planning approach and methods to suit the basin needs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94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046" y="13107"/>
            <a:ext cx="1805527" cy="1831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866" y="13107"/>
            <a:ext cx="1855180" cy="1831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79" y="13106"/>
            <a:ext cx="1853122" cy="1831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787" y="13105"/>
            <a:ext cx="2731061" cy="1831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37" y="1844823"/>
            <a:ext cx="2074558" cy="1598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27" y="1852399"/>
            <a:ext cx="2495205" cy="1609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70" y="1726737"/>
            <a:ext cx="1735006" cy="1735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63" y="1726738"/>
            <a:ext cx="2527419" cy="18955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791" y="3435226"/>
            <a:ext cx="2123728" cy="15927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10" y="3443103"/>
            <a:ext cx="2123381" cy="1592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90" y="3460224"/>
            <a:ext cx="2058119" cy="15435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60" y="5015932"/>
            <a:ext cx="2195735" cy="1646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71" y="3460224"/>
            <a:ext cx="2134481" cy="16008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3" y="5051379"/>
            <a:ext cx="2101208" cy="15759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02" y="5009979"/>
            <a:ext cx="2464028" cy="1848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80" y="4961220"/>
            <a:ext cx="2101209" cy="15759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04" y="4801760"/>
            <a:ext cx="1563638" cy="2084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33" y="13107"/>
            <a:ext cx="2010034" cy="19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7B42E"/>
          </a:solidFill>
        </p:spPr>
        <p:txBody>
          <a:bodyPr/>
          <a:lstStyle/>
          <a:p>
            <a:r>
              <a:rPr lang="en-ZA" dirty="0" smtClean="0"/>
              <a:t>Contents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525963"/>
          </a:xfrm>
        </p:spPr>
        <p:txBody>
          <a:bodyPr/>
          <a:lstStyle/>
          <a:p>
            <a:r>
              <a:rPr lang="en-ZA" dirty="0" smtClean="0"/>
              <a:t>Context</a:t>
            </a:r>
          </a:p>
          <a:p>
            <a:r>
              <a:rPr lang="en-ZA" dirty="0" smtClean="0"/>
              <a:t>SADC Institutional Arrangements</a:t>
            </a:r>
          </a:p>
          <a:p>
            <a:r>
              <a:rPr lang="en-ZA" dirty="0" err="1" smtClean="0"/>
              <a:t>Orasecom</a:t>
            </a:r>
            <a:r>
              <a:rPr lang="en-ZA" dirty="0" smtClean="0"/>
              <a:t> Plan</a:t>
            </a:r>
          </a:p>
          <a:p>
            <a:r>
              <a:rPr lang="en-ZA" dirty="0" smtClean="0"/>
              <a:t>Lessons Learned</a:t>
            </a:r>
            <a:endParaRPr lang="en-ZA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7768" b="35699"/>
          <a:stretch/>
        </p:blipFill>
        <p:spPr>
          <a:xfrm>
            <a:off x="8248918" y="5903246"/>
            <a:ext cx="895082" cy="954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041"/>
            <a:ext cx="4067944" cy="3050959"/>
          </a:xfrm>
          <a:prstGeom prst="homePlate">
            <a:avLst/>
          </a:prstGeom>
        </p:spPr>
      </p:pic>
    </p:spTree>
    <p:extLst>
      <p:ext uri="{BB962C8B-B14F-4D97-AF65-F5344CB8AC3E}">
        <p14:creationId xmlns:p14="http://schemas.microsoft.com/office/powerpoint/2010/main" val="6201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7B42E"/>
          </a:solidFill>
        </p:spPr>
        <p:txBody>
          <a:bodyPr/>
          <a:lstStyle/>
          <a:p>
            <a:r>
              <a:rPr lang="en-ZA" dirty="0" smtClean="0"/>
              <a:t>Southern African Basins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7768" b="35699"/>
          <a:stretch/>
        </p:blipFill>
        <p:spPr>
          <a:xfrm>
            <a:off x="8248918" y="5903246"/>
            <a:ext cx="895082" cy="9547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2054" name="Picture 6" descr="SADC_Riverbasins_low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2" y="1417638"/>
            <a:ext cx="7905776" cy="52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7B42E"/>
          </a:solidFill>
        </p:spPr>
        <p:txBody>
          <a:bodyPr/>
          <a:lstStyle/>
          <a:p>
            <a:r>
              <a:rPr lang="en-ZA" dirty="0" smtClean="0"/>
              <a:t>Southern Africa Aquifers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7768" b="35699"/>
          <a:stretch/>
        </p:blipFill>
        <p:spPr>
          <a:xfrm>
            <a:off x="8248918" y="5903246"/>
            <a:ext cx="895082" cy="954754"/>
          </a:xfrm>
          <a:prstGeom prst="rect">
            <a:avLst/>
          </a:prstGeom>
        </p:spPr>
      </p:pic>
      <p:pic>
        <p:nvPicPr>
          <p:cNvPr id="4098" name="Picture 2" descr="http://www.rainharvest.co.za/wp-content/uploads/2011/06/Regional-Groundwater-Southern-Af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1443"/>
            <a:ext cx="5266431" cy="546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7B42E"/>
          </a:solidFill>
        </p:spPr>
        <p:txBody>
          <a:bodyPr/>
          <a:lstStyle/>
          <a:p>
            <a:r>
              <a:rPr lang="en-ZA" dirty="0" smtClean="0"/>
              <a:t>Institutional arrangements 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7768" b="35699"/>
          <a:stretch/>
        </p:blipFill>
        <p:spPr>
          <a:xfrm>
            <a:off x="8248918" y="5903246"/>
            <a:ext cx="895082" cy="95475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96067" y="1387931"/>
            <a:ext cx="7313984" cy="547006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187624" y="1199817"/>
            <a:ext cx="8007889" cy="3890922"/>
            <a:chOff x="1187624" y="1199817"/>
            <a:chExt cx="8007889" cy="3890922"/>
          </a:xfrm>
        </p:grpSpPr>
        <p:sp>
          <p:nvSpPr>
            <p:cNvPr id="3" name="Oval 2"/>
            <p:cNvSpPr/>
            <p:nvPr/>
          </p:nvSpPr>
          <p:spPr>
            <a:xfrm>
              <a:off x="1187624" y="1848222"/>
              <a:ext cx="1440160" cy="10801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8" name="Oval 7"/>
            <p:cNvSpPr/>
            <p:nvPr/>
          </p:nvSpPr>
          <p:spPr>
            <a:xfrm>
              <a:off x="1187624" y="4010619"/>
              <a:ext cx="1440160" cy="10801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9" name="Straight Arrow Connector 8"/>
            <p:cNvCxnSpPr>
              <a:stCxn id="3" idx="4"/>
              <a:endCxn id="8" idx="0"/>
            </p:cNvCxnSpPr>
            <p:nvPr/>
          </p:nvCxnSpPr>
          <p:spPr>
            <a:xfrm>
              <a:off x="1907704" y="2928342"/>
              <a:ext cx="0" cy="108227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6191672" y="3042972"/>
              <a:ext cx="2952328" cy="1640417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r>
                <a:rPr lang="en-ZA" sz="1400" dirty="0" smtClean="0"/>
                <a:t>Basin wide agreements in most basins;</a:t>
              </a:r>
            </a:p>
            <a:p>
              <a:pPr marL="285750" indent="-285750">
                <a:buFontTx/>
                <a:buChar char="-"/>
              </a:pPr>
              <a:r>
                <a:rPr lang="en-ZA" sz="1400" dirty="0" smtClean="0"/>
                <a:t>Bilateral agreements general point of practical engagement</a:t>
              </a:r>
            </a:p>
            <a:p>
              <a:pPr marL="285750" indent="-285750">
                <a:buFontTx/>
                <a:buChar char="-"/>
              </a:pPr>
              <a:r>
                <a:rPr lang="en-ZA" sz="1400" dirty="0" smtClean="0"/>
                <a:t>Weak on groundwater and water quality </a:t>
              </a:r>
            </a:p>
            <a:p>
              <a:pPr marL="285750" indent="-285750">
                <a:buFontTx/>
                <a:buChar char="-"/>
              </a:pPr>
              <a:r>
                <a:rPr lang="en-ZA" sz="1400" dirty="0" smtClean="0"/>
                <a:t>No tribunal to settle disputes</a:t>
              </a:r>
              <a:endParaRPr lang="en-ZA" sz="1400" dirty="0"/>
            </a:p>
          </p:txBody>
        </p:sp>
        <p:cxnSp>
          <p:nvCxnSpPr>
            <p:cNvPr id="12" name="Straight Connector 11"/>
            <p:cNvCxnSpPr>
              <a:stCxn id="8" idx="6"/>
              <a:endCxn id="10" idx="1"/>
            </p:cNvCxnSpPr>
            <p:nvPr/>
          </p:nvCxnSpPr>
          <p:spPr>
            <a:xfrm flipV="1">
              <a:off x="2627784" y="3863181"/>
              <a:ext cx="3563888" cy="6874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6243185" y="1199817"/>
              <a:ext cx="2952328" cy="1030328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Tx/>
                <a:buChar char="-"/>
              </a:pPr>
              <a:r>
                <a:rPr lang="en-ZA" sz="1400" dirty="0" smtClean="0"/>
                <a:t>Aligned with UN Convention</a:t>
              </a:r>
            </a:p>
            <a:p>
              <a:pPr marL="285750" indent="-285750">
                <a:buFontTx/>
                <a:buChar char="-"/>
              </a:pPr>
              <a:r>
                <a:rPr lang="en-ZA" sz="1400" dirty="0" smtClean="0"/>
                <a:t>Sets framework for all transboundary basin agreements in the region</a:t>
              </a:r>
              <a:endParaRPr lang="en-ZA" sz="1400" dirty="0"/>
            </a:p>
          </p:txBody>
        </p:sp>
        <p:cxnSp>
          <p:nvCxnSpPr>
            <p:cNvPr id="18" name="Straight Connector 17"/>
            <p:cNvCxnSpPr>
              <a:stCxn id="3" idx="6"/>
              <a:endCxn id="17" idx="1"/>
            </p:cNvCxnSpPr>
            <p:nvPr/>
          </p:nvCxnSpPr>
          <p:spPr>
            <a:xfrm flipV="1">
              <a:off x="2627784" y="1714981"/>
              <a:ext cx="3615401" cy="6733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8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7B42E"/>
          </a:solidFill>
        </p:spPr>
        <p:txBody>
          <a:bodyPr/>
          <a:lstStyle/>
          <a:p>
            <a:r>
              <a:rPr lang="en-ZA" dirty="0" smtClean="0"/>
              <a:t>Institutional arrangements 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7768" b="35699"/>
          <a:stretch/>
        </p:blipFill>
        <p:spPr>
          <a:xfrm>
            <a:off x="8248918" y="5903246"/>
            <a:ext cx="895082" cy="95475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96067" y="1387931"/>
            <a:ext cx="7313984" cy="54700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07904" y="4010619"/>
            <a:ext cx="1569368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ounded Rectangle 9"/>
          <p:cNvSpPr/>
          <p:nvPr/>
        </p:nvSpPr>
        <p:spPr>
          <a:xfrm>
            <a:off x="5734472" y="3789040"/>
            <a:ext cx="2952328" cy="130169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ZA" sz="1400" dirty="0" smtClean="0"/>
              <a:t>Basin plans developed for several basins </a:t>
            </a:r>
          </a:p>
          <a:p>
            <a:pPr marL="285750" indent="-285750">
              <a:buFontTx/>
              <a:buChar char="-"/>
            </a:pPr>
            <a:r>
              <a:rPr lang="en-ZA" sz="1400" dirty="0" smtClean="0"/>
              <a:t>Implementation is through national government (or through River Basin Authorities)</a:t>
            </a:r>
            <a:endParaRPr lang="en-ZA" sz="1400" dirty="0"/>
          </a:p>
        </p:txBody>
      </p:sp>
      <p:cxnSp>
        <p:nvCxnSpPr>
          <p:cNvPr id="12" name="Straight Connector 11"/>
          <p:cNvCxnSpPr>
            <a:stCxn id="8" idx="6"/>
            <a:endCxn id="10" idx="1"/>
          </p:cNvCxnSpPr>
          <p:nvPr/>
        </p:nvCxnSpPr>
        <p:spPr>
          <a:xfrm flipV="1">
            <a:off x="5277272" y="4439890"/>
            <a:ext cx="457200" cy="1107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55" y="296863"/>
            <a:ext cx="8229600" cy="1143000"/>
          </a:xfrm>
          <a:solidFill>
            <a:srgbClr val="4BB54B"/>
          </a:solidFill>
        </p:spPr>
        <p:txBody>
          <a:bodyPr/>
          <a:lstStyle/>
          <a:p>
            <a:r>
              <a:rPr lang="en-ZA" dirty="0" smtClean="0"/>
              <a:t>Orange-</a:t>
            </a:r>
            <a:r>
              <a:rPr lang="en-ZA" dirty="0" err="1" smtClean="0"/>
              <a:t>Senqu</a:t>
            </a:r>
            <a:r>
              <a:rPr lang="en-ZA" dirty="0" smtClean="0"/>
              <a:t> River Basin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170" name="Picture 2" descr="http://www.orasecom.org/UserFiles/Image/About/Geography_01BasinLandscape_20091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0200"/>
            <a:ext cx="687769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rgbClr val="77B42E"/>
          </a:solidFill>
        </p:spPr>
        <p:txBody>
          <a:bodyPr/>
          <a:lstStyle/>
          <a:p>
            <a:r>
              <a:rPr lang="en-ZA" dirty="0" err="1" smtClean="0"/>
              <a:t>Orasecom</a:t>
            </a: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600" dirty="0" smtClean="0"/>
              <a:t>Orange-</a:t>
            </a:r>
            <a:r>
              <a:rPr lang="en-ZA" sz="1600" dirty="0" err="1" smtClean="0"/>
              <a:t>Senqu</a:t>
            </a:r>
            <a:r>
              <a:rPr lang="en-ZA" sz="1600" dirty="0" smtClean="0"/>
              <a:t> Basin Commission (South Africa, Botswana, Lesotho, Namibia) </a:t>
            </a:r>
          </a:p>
          <a:p>
            <a:r>
              <a:rPr lang="en-ZA" sz="1600" b="1" dirty="0" smtClean="0"/>
              <a:t>Council </a:t>
            </a:r>
          </a:p>
          <a:p>
            <a:r>
              <a:rPr lang="en-ZA" sz="1600" dirty="0" smtClean="0"/>
              <a:t>Technical </a:t>
            </a:r>
            <a:r>
              <a:rPr lang="en-ZA" sz="1600" dirty="0"/>
              <a:t>advisor to </a:t>
            </a:r>
            <a:r>
              <a:rPr lang="en-ZA" sz="1600" dirty="0" smtClean="0"/>
              <a:t>Parties re development</a:t>
            </a:r>
            <a:r>
              <a:rPr lang="en-ZA" sz="1600" dirty="0"/>
              <a:t>, utilisation and conservation of </a:t>
            </a:r>
            <a:r>
              <a:rPr lang="en-ZA" sz="1600" dirty="0" smtClean="0"/>
              <a:t>water resources</a:t>
            </a:r>
          </a:p>
          <a:p>
            <a:r>
              <a:rPr lang="en-ZA" sz="1600" dirty="0" smtClean="0"/>
              <a:t>Delegations </a:t>
            </a:r>
            <a:r>
              <a:rPr lang="en-ZA" sz="1600" dirty="0"/>
              <a:t>from each of the four member </a:t>
            </a:r>
            <a:r>
              <a:rPr lang="en-ZA" sz="1600" dirty="0" smtClean="0"/>
              <a:t>states</a:t>
            </a:r>
            <a:endParaRPr lang="en-ZA" sz="1600" dirty="0"/>
          </a:p>
          <a:p>
            <a:r>
              <a:rPr lang="en-ZA" sz="1600" b="1" dirty="0" smtClean="0"/>
              <a:t>Secretariat</a:t>
            </a:r>
            <a:endParaRPr lang="en-ZA" sz="1600" b="1" dirty="0"/>
          </a:p>
          <a:p>
            <a:r>
              <a:rPr lang="en-ZA" sz="1600" dirty="0" smtClean="0"/>
              <a:t>Hosted by South Africa</a:t>
            </a:r>
          </a:p>
          <a:p>
            <a:r>
              <a:rPr lang="en-ZA" sz="1600" dirty="0" smtClean="0"/>
              <a:t>Role </a:t>
            </a:r>
            <a:r>
              <a:rPr lang="en-ZA" sz="1600" dirty="0"/>
              <a:t>in programme coordination and </a:t>
            </a:r>
            <a:r>
              <a:rPr lang="en-ZA" sz="1600" dirty="0" smtClean="0"/>
              <a:t>management including :</a:t>
            </a:r>
            <a:endParaRPr lang="en-ZA" sz="1600" dirty="0"/>
          </a:p>
          <a:p>
            <a:pPr lvl="1"/>
            <a:r>
              <a:rPr lang="en-ZA" sz="1400" dirty="0"/>
              <a:t>Coordinate ORASECOM activities and implement ORASECOM decisions</a:t>
            </a:r>
          </a:p>
          <a:p>
            <a:pPr lvl="1"/>
            <a:r>
              <a:rPr lang="en-ZA" sz="1400" dirty="0"/>
              <a:t>Serve as a repository of information </a:t>
            </a:r>
            <a:r>
              <a:rPr lang="en-ZA" sz="1400" dirty="0" smtClean="0"/>
              <a:t>re Orange-</a:t>
            </a:r>
            <a:r>
              <a:rPr lang="en-ZA" sz="1400" dirty="0" err="1" smtClean="0"/>
              <a:t>Senqu</a:t>
            </a:r>
            <a:r>
              <a:rPr lang="en-ZA" sz="1400" dirty="0" smtClean="0"/>
              <a:t> </a:t>
            </a:r>
            <a:r>
              <a:rPr lang="en-ZA" sz="1400" dirty="0"/>
              <a:t>River basin</a:t>
            </a:r>
          </a:p>
          <a:p>
            <a:pPr lvl="1"/>
            <a:r>
              <a:rPr lang="en-ZA" sz="1400" dirty="0"/>
              <a:t>Act as a focal point for ORASECOM with </a:t>
            </a:r>
            <a:r>
              <a:rPr lang="en-ZA" sz="1400" dirty="0" smtClean="0"/>
              <a:t>external </a:t>
            </a:r>
            <a:r>
              <a:rPr lang="en-ZA" sz="1400" dirty="0"/>
              <a:t>parties</a:t>
            </a:r>
          </a:p>
          <a:p>
            <a:pPr lvl="1"/>
            <a:r>
              <a:rPr lang="en-ZA" sz="1400" dirty="0"/>
              <a:t>Perform ORASECOM administrative functions</a:t>
            </a:r>
          </a:p>
          <a:p>
            <a:pPr lvl="1"/>
            <a:r>
              <a:rPr lang="en-ZA" sz="1400" dirty="0"/>
              <a:t>Conduct communication and promotion for ORASECOM</a:t>
            </a:r>
          </a:p>
          <a:p>
            <a:pPr lvl="1"/>
            <a:r>
              <a:rPr lang="en-ZA" sz="1400" dirty="0"/>
              <a:t>Programme and project development and management</a:t>
            </a:r>
          </a:p>
          <a:p>
            <a:pPr lvl="1"/>
            <a:r>
              <a:rPr lang="en-ZA" sz="1400" dirty="0"/>
              <a:t>Resource mobilisation</a:t>
            </a:r>
          </a:p>
          <a:p>
            <a:r>
              <a:rPr lang="en-ZA" sz="1600" b="1" dirty="0"/>
              <a:t>Technical Task Teams</a:t>
            </a:r>
          </a:p>
          <a:p>
            <a:r>
              <a:rPr lang="en-ZA" sz="1600" dirty="0" smtClean="0"/>
              <a:t>Established </a:t>
            </a:r>
            <a:r>
              <a:rPr lang="en-ZA" sz="1600" dirty="0"/>
              <a:t>by Council </a:t>
            </a:r>
            <a:r>
              <a:rPr lang="en-ZA" sz="1600" dirty="0" smtClean="0"/>
              <a:t>with representatives </a:t>
            </a:r>
            <a:r>
              <a:rPr lang="en-ZA" sz="1600" dirty="0"/>
              <a:t>from </a:t>
            </a:r>
            <a:r>
              <a:rPr lang="en-ZA" sz="1600" dirty="0" smtClean="0"/>
              <a:t>member states</a:t>
            </a:r>
          </a:p>
          <a:p>
            <a:pPr lvl="1"/>
            <a:r>
              <a:rPr lang="en-ZA" sz="1400" dirty="0" smtClean="0"/>
              <a:t>Communications, Financial, Legal, Technical </a:t>
            </a:r>
            <a:r>
              <a:rPr lang="en-ZA" sz="1400" dirty="0"/>
              <a:t>(including a hydrogeology committee).</a:t>
            </a:r>
          </a:p>
          <a:p>
            <a:endParaRPr lang="en-ZA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7768" b="35699"/>
          <a:stretch/>
        </p:blipFill>
        <p:spPr>
          <a:xfrm>
            <a:off x="8248918" y="5903246"/>
            <a:ext cx="895082" cy="95475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08520" y="2492895"/>
            <a:ext cx="104781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08520" y="4397895"/>
            <a:ext cx="104781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315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rgbClr val="77B42E"/>
          </a:solidFill>
        </p:spPr>
        <p:txBody>
          <a:bodyPr/>
          <a:lstStyle/>
          <a:p>
            <a:r>
              <a:rPr lang="en-ZA" dirty="0" err="1" smtClean="0"/>
              <a:t>Orasecom</a:t>
            </a:r>
            <a:r>
              <a:rPr lang="en-ZA" dirty="0" smtClean="0"/>
              <a:t> Basin Planning</a:t>
            </a:r>
            <a:endParaRPr lang="en-Z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ZA" dirty="0" smtClean="0"/>
              <a:t>Orange-</a:t>
            </a:r>
            <a:r>
              <a:rPr lang="en-ZA" dirty="0" err="1" smtClean="0"/>
              <a:t>Senqu</a:t>
            </a:r>
            <a:r>
              <a:rPr lang="en-ZA" dirty="0" smtClean="0"/>
              <a:t> </a:t>
            </a:r>
            <a:r>
              <a:rPr lang="en-ZA" dirty="0"/>
              <a:t>River Basin-Wide Integrated Water Resources Management Plan </a:t>
            </a:r>
            <a:r>
              <a:rPr lang="en-ZA" dirty="0" smtClean="0"/>
              <a:t>divided into three phases:</a:t>
            </a:r>
          </a:p>
          <a:p>
            <a:pPr lvl="1"/>
            <a:r>
              <a:rPr lang="en-ZA" dirty="0" smtClean="0"/>
              <a:t>Phase I: 2004 - 2007</a:t>
            </a:r>
            <a:r>
              <a:rPr lang="en-ZA" dirty="0"/>
              <a:t>, </a:t>
            </a:r>
            <a:endParaRPr lang="en-ZA" dirty="0" smtClean="0"/>
          </a:p>
          <a:p>
            <a:pPr lvl="2"/>
            <a:r>
              <a:rPr lang="en-ZA" dirty="0" smtClean="0"/>
              <a:t>collating </a:t>
            </a:r>
            <a:r>
              <a:rPr lang="en-ZA" dirty="0"/>
              <a:t>existing information </a:t>
            </a:r>
            <a:r>
              <a:rPr lang="en-ZA" dirty="0" smtClean="0"/>
              <a:t>on water </a:t>
            </a:r>
            <a:r>
              <a:rPr lang="en-ZA" dirty="0"/>
              <a:t>resources of </a:t>
            </a:r>
            <a:r>
              <a:rPr lang="en-ZA" dirty="0" smtClean="0"/>
              <a:t>basin </a:t>
            </a:r>
            <a:r>
              <a:rPr lang="en-ZA" dirty="0" err="1" smtClean="0"/>
              <a:t>eg</a:t>
            </a:r>
            <a:r>
              <a:rPr lang="en-ZA" dirty="0" smtClean="0"/>
              <a:t> hydrology, water </a:t>
            </a:r>
            <a:r>
              <a:rPr lang="en-ZA" dirty="0"/>
              <a:t>resource availability; economics and current use of economic tools in water resource management and allocation; demographics, water demand, and water resources development in the basin; water infrastructure in the basin; policy, legal and institutional frameworks related to water resources management in the basin; water quality and pollution; ground water availability and use; and environmental considerations. </a:t>
            </a:r>
          </a:p>
          <a:p>
            <a:pPr lvl="1"/>
            <a:r>
              <a:rPr lang="en-ZA" dirty="0"/>
              <a:t>Phase </a:t>
            </a:r>
            <a:r>
              <a:rPr lang="en-ZA" dirty="0" smtClean="0"/>
              <a:t>II: 2009 – 2011: </a:t>
            </a:r>
          </a:p>
          <a:p>
            <a:pPr lvl="2"/>
            <a:r>
              <a:rPr lang="en-ZA" dirty="0" smtClean="0"/>
              <a:t>bridging planning </a:t>
            </a:r>
            <a:r>
              <a:rPr lang="en-ZA" dirty="0"/>
              <a:t>gaps identified in Phase </a:t>
            </a:r>
            <a:r>
              <a:rPr lang="en-ZA" dirty="0" smtClean="0"/>
              <a:t>I</a:t>
            </a:r>
          </a:p>
          <a:p>
            <a:pPr lvl="3"/>
            <a:r>
              <a:rPr lang="en-ZA" dirty="0" smtClean="0"/>
              <a:t>(</a:t>
            </a:r>
            <a:r>
              <a:rPr lang="en-ZA" dirty="0"/>
              <a:t>i) Assessment and upgrading of </a:t>
            </a:r>
            <a:r>
              <a:rPr lang="en-ZA" dirty="0" smtClean="0"/>
              <a:t>Integrated </a:t>
            </a:r>
            <a:r>
              <a:rPr lang="en-ZA" dirty="0"/>
              <a:t>Orange-</a:t>
            </a:r>
            <a:r>
              <a:rPr lang="en-ZA" dirty="0" err="1"/>
              <a:t>Senqu</a:t>
            </a:r>
            <a:r>
              <a:rPr lang="en-ZA" dirty="0"/>
              <a:t> River Basin Model; </a:t>
            </a:r>
            <a:endParaRPr lang="en-ZA" dirty="0" smtClean="0"/>
          </a:p>
          <a:p>
            <a:pPr lvl="3"/>
            <a:r>
              <a:rPr lang="en-ZA" dirty="0" smtClean="0"/>
              <a:t>(</a:t>
            </a:r>
            <a:r>
              <a:rPr lang="en-ZA" dirty="0"/>
              <a:t>ii) Updating and extension of </a:t>
            </a:r>
            <a:r>
              <a:rPr lang="en-ZA" dirty="0" smtClean="0"/>
              <a:t>hydrology</a:t>
            </a:r>
            <a:r>
              <a:rPr lang="en-ZA" dirty="0"/>
              <a:t>; </a:t>
            </a:r>
            <a:endParaRPr lang="en-ZA" dirty="0" smtClean="0"/>
          </a:p>
          <a:p>
            <a:pPr lvl="3"/>
            <a:r>
              <a:rPr lang="en-ZA" dirty="0" smtClean="0"/>
              <a:t>(</a:t>
            </a:r>
            <a:r>
              <a:rPr lang="en-ZA" dirty="0"/>
              <a:t>iii) Assessment of requirements for, and </a:t>
            </a:r>
            <a:r>
              <a:rPr lang="en-ZA" dirty="0" smtClean="0"/>
              <a:t>development </a:t>
            </a:r>
            <a:r>
              <a:rPr lang="en-ZA" dirty="0"/>
              <a:t>of, an Integrated Water Resources Quality Management Plan; </a:t>
            </a:r>
            <a:endParaRPr lang="en-ZA" dirty="0" smtClean="0"/>
          </a:p>
          <a:p>
            <a:pPr lvl="3"/>
            <a:r>
              <a:rPr lang="en-ZA" dirty="0" smtClean="0"/>
              <a:t>(</a:t>
            </a:r>
            <a:r>
              <a:rPr lang="en-ZA" dirty="0"/>
              <a:t>iv) </a:t>
            </a:r>
            <a:r>
              <a:rPr lang="en-ZA" dirty="0" smtClean="0"/>
              <a:t>Assessment </a:t>
            </a:r>
            <a:r>
              <a:rPr lang="en-ZA" dirty="0"/>
              <a:t>of </a:t>
            </a:r>
            <a:r>
              <a:rPr lang="en-ZA" dirty="0" smtClean="0"/>
              <a:t>impact </a:t>
            </a:r>
            <a:r>
              <a:rPr lang="en-ZA" dirty="0"/>
              <a:t>of </a:t>
            </a:r>
            <a:r>
              <a:rPr lang="en-ZA" dirty="0" smtClean="0"/>
              <a:t>climate </a:t>
            </a:r>
            <a:r>
              <a:rPr lang="en-ZA" dirty="0"/>
              <a:t>change on </a:t>
            </a:r>
            <a:r>
              <a:rPr lang="en-ZA" dirty="0" smtClean="0"/>
              <a:t>hydro-climatology</a:t>
            </a:r>
            <a:r>
              <a:rPr lang="en-ZA" dirty="0"/>
              <a:t>, water resources, vulnerabilities and adaptation requirements; </a:t>
            </a:r>
            <a:endParaRPr lang="en-ZA" dirty="0" smtClean="0"/>
          </a:p>
          <a:p>
            <a:pPr lvl="3"/>
            <a:r>
              <a:rPr lang="en-ZA" dirty="0" smtClean="0"/>
              <a:t>(</a:t>
            </a:r>
            <a:r>
              <a:rPr lang="en-ZA" dirty="0"/>
              <a:t>v) </a:t>
            </a:r>
            <a:r>
              <a:rPr lang="en-ZA" dirty="0" smtClean="0"/>
              <a:t>Assessment </a:t>
            </a:r>
            <a:r>
              <a:rPr lang="en-ZA" dirty="0"/>
              <a:t>of environmental flow requirements; and </a:t>
            </a:r>
            <a:endParaRPr lang="en-ZA" dirty="0" smtClean="0"/>
          </a:p>
          <a:p>
            <a:r>
              <a:rPr lang="en-ZA" dirty="0" smtClean="0"/>
              <a:t>Other </a:t>
            </a:r>
            <a:r>
              <a:rPr lang="en-ZA" dirty="0"/>
              <a:t>studies </a:t>
            </a:r>
            <a:r>
              <a:rPr lang="en-ZA" dirty="0" smtClean="0"/>
              <a:t>completed as building </a:t>
            </a:r>
            <a:r>
              <a:rPr lang="en-ZA" dirty="0"/>
              <a:t>blocks towards </a:t>
            </a:r>
            <a:r>
              <a:rPr lang="en-ZA" dirty="0" smtClean="0"/>
              <a:t>Basin-wide </a:t>
            </a:r>
            <a:r>
              <a:rPr lang="en-ZA" dirty="0"/>
              <a:t>IWRM </a:t>
            </a:r>
            <a:r>
              <a:rPr lang="en-ZA" dirty="0" smtClean="0"/>
              <a:t>Plan</a:t>
            </a:r>
            <a:endParaRPr lang="en-ZA" dirty="0"/>
          </a:p>
          <a:p>
            <a:r>
              <a:rPr lang="en-ZA" dirty="0" smtClean="0"/>
              <a:t>Phase III: 2014: Consolidation of work </a:t>
            </a:r>
            <a:r>
              <a:rPr lang="en-ZA" dirty="0"/>
              <a:t>done to </a:t>
            </a:r>
            <a:r>
              <a:rPr lang="en-ZA" dirty="0" smtClean="0"/>
              <a:t>date</a:t>
            </a:r>
          </a:p>
          <a:p>
            <a:pPr lvl="1"/>
            <a:r>
              <a:rPr lang="en-ZA" dirty="0" smtClean="0"/>
              <a:t>actions </a:t>
            </a:r>
            <a:r>
              <a:rPr lang="en-ZA" dirty="0"/>
              <a:t>necessary to achieve the strategic objectives of </a:t>
            </a:r>
            <a:r>
              <a:rPr lang="en-ZA" dirty="0" smtClean="0"/>
              <a:t>ORASECOM</a:t>
            </a:r>
          </a:p>
          <a:p>
            <a:pPr lvl="1"/>
            <a:r>
              <a:rPr lang="en-ZA" dirty="0" smtClean="0"/>
              <a:t>transition </a:t>
            </a:r>
            <a:r>
              <a:rPr lang="en-ZA" dirty="0"/>
              <a:t>from planning to implementation of the actions that are determined in the Plan.</a:t>
            </a:r>
          </a:p>
          <a:p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77768" b="35699"/>
          <a:stretch/>
        </p:blipFill>
        <p:spPr>
          <a:xfrm>
            <a:off x="8248918" y="5903246"/>
            <a:ext cx="895082" cy="95475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08520" y="2492895"/>
            <a:ext cx="104781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08520" y="4397895"/>
            <a:ext cx="104781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03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6320</TotalTime>
  <Words>776</Words>
  <Application>Microsoft Office PowerPoint</Application>
  <PresentationFormat>On-screen Show (4:3)</PresentationFormat>
  <Paragraphs>110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Contents</vt:lpstr>
      <vt:lpstr>Southern African Basins</vt:lpstr>
      <vt:lpstr>Southern Africa Aquifers</vt:lpstr>
      <vt:lpstr>Institutional arrangements </vt:lpstr>
      <vt:lpstr>Institutional arrangements </vt:lpstr>
      <vt:lpstr>Orange-Senqu River Basin</vt:lpstr>
      <vt:lpstr>Orasecom</vt:lpstr>
      <vt:lpstr>Orasecom Basin Planning</vt:lpstr>
      <vt:lpstr>PowerPoint Presentation</vt:lpstr>
      <vt:lpstr>Basin Vision</vt:lpstr>
      <vt:lpstr>Basin Vision</vt:lpstr>
      <vt:lpstr>Some theory.. Some lessons..</vt:lpstr>
      <vt:lpstr>Some lessons…</vt:lpstr>
      <vt:lpstr>PowerPoint Presentation</vt:lpstr>
      <vt:lpstr>10 Rules of Basin Planning</vt:lpstr>
      <vt:lpstr>10 Rules of Basin Planning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</dc:creator>
  <cp:lastModifiedBy>Barbara Schreiner</cp:lastModifiedBy>
  <cp:revision>130</cp:revision>
  <dcterms:created xsi:type="dcterms:W3CDTF">2014-05-22T03:17:08Z</dcterms:created>
  <dcterms:modified xsi:type="dcterms:W3CDTF">2015-11-06T04:05:18Z</dcterms:modified>
</cp:coreProperties>
</file>